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1350000"/>
            <a:ext cx="10672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>
                <a:solidFill>
                  <a:srgbClr val="0B57D0"/>
                </a:solidFill>
                <a:latin typeface="맑은 고딕"/>
                <a:ea typeface="맑은 고딕"/>
                <a:cs typeface="맑은 고딕"/>
              </a:rPr>
              <a:t>INNOSIGHT 특강 · 4시간 실습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0000" y="1850000"/>
            <a:ext cx="10672000" cy="19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60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AI라고 쓰고</a:t>
            </a:r>
          </a:p>
          <a:p>
            <a:pPr algn="l">
              <a:lnSpc>
                <a:spcPct val="105000"/>
              </a:lnSpc>
            </a:pPr>
            <a:r>
              <a:rPr sz="60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칼퇴라고 읽는다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3950000"/>
            <a:ext cx="10672000" cy="6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800" b="1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구글 AI 플랫폼 활용법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60000" y="4800000"/>
            <a:ext cx="1067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0000" y="4980000"/>
            <a:ext cx="10672000" cy="7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11/4(수) 13:30 ~ 17:30 (4H)   ·   본사 12층 B강의장   ·   임형준 프로 (AI기술팀)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B57D0"/>
                </a:solidFill>
                <a:latin typeface="맑은 고딕"/>
                <a:ea typeface="맑은 고딕"/>
                <a:cs typeface="맑은 고딕"/>
              </a:rPr>
              <a:t>과정 구성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오늘의 흐름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20000"/>
            <a:ext cx="440000" cy="440000"/>
          </a:xfrm>
          <a:prstGeom prst="ellipse">
            <a:avLst/>
          </a:prstGeom>
          <a:solidFill>
            <a:srgbClr val="F3E8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0000" y="1850000"/>
            <a:ext cx="7600000" cy="42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 최신 변경 사항과 실습 준비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2000" y="1850000"/>
            <a:ext cx="2200000" cy="42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8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13:30~13:45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60000" y="2410000"/>
            <a:ext cx="1067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760000" y="2510000"/>
            <a:ext cx="440000" cy="440000"/>
          </a:xfrm>
          <a:prstGeom prst="ellipse">
            <a:avLst/>
          </a:prstGeom>
          <a:solidFill>
            <a:srgbClr val="E8F0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0000" y="2540000"/>
            <a:ext cx="7600000" cy="42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Gemini로 나만의 업무 비서 만들기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2000" y="2540000"/>
            <a:ext cx="2200000" cy="42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8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13:45~14:40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60000" y="3100000"/>
            <a:ext cx="1067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60000" y="3200000"/>
            <a:ext cx="440000" cy="440000"/>
          </a:xfrm>
          <a:prstGeom prst="ellipse">
            <a:avLst/>
          </a:prstGeom>
          <a:solidFill>
            <a:srgbClr val="FCE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0000" y="3230000"/>
            <a:ext cx="7600000" cy="42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Deep Research로 조사하고 지식 모으기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2000" y="3230000"/>
            <a:ext cx="2200000" cy="42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8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14:50~15:35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60000" y="3790000"/>
            <a:ext cx="1067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60000" y="3890000"/>
            <a:ext cx="440000" cy="440000"/>
          </a:xfrm>
          <a:prstGeom prst="ellipse">
            <a:avLst/>
          </a:prstGeom>
          <a:solidFill>
            <a:srgbClr val="FEF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0000" y="3920000"/>
            <a:ext cx="7600000" cy="42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 Notebook으로 자료 분석과 발표 준비하기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2000" y="3920000"/>
            <a:ext cx="2200000" cy="42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8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15:35~16:20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60000" y="4480000"/>
            <a:ext cx="1067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760000" y="4580000"/>
            <a:ext cx="440000" cy="440000"/>
          </a:xfrm>
          <a:prstGeom prst="ellipse">
            <a:avLst/>
          </a:prstGeom>
          <a:solidFill>
            <a:srgbClr val="E6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60000" y="4610000"/>
            <a:ext cx="7600000" cy="42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 Canvas로 보고서와 업무 도구 만들기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2000" y="4610000"/>
            <a:ext cx="2200000" cy="42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8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16:30~17:15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60000" y="5170000"/>
            <a:ext cx="1067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60000" y="5270000"/>
            <a:ext cx="440000" cy="440000"/>
          </a:xfrm>
          <a:prstGeom prst="ellipse">
            <a:avLst/>
          </a:prstGeom>
          <a:solidFill>
            <a:srgbClr val="E0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60000" y="5300000"/>
            <a:ext cx="7600000" cy="42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에이전트 기능 소개와 업무 적용 계획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2000" y="5300000"/>
            <a:ext cx="2200000" cy="42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8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17:15~17:30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60000" y="5860000"/>
            <a:ext cx="1067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B57D0"/>
                </a:solidFill>
                <a:latin typeface="맑은 고딕"/>
                <a:ea typeface="맑은 고딕"/>
                <a:cs typeface="맑은 고딕"/>
              </a:rPr>
              <a:t>실습 진행 방식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한 프로젝트를 따라 4시간 동안 이어서 실습합니다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1900000"/>
            <a:ext cx="10672000" cy="6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가상 회사 한빛유통 디지털혁신팀  ·  매장 AI 상담 키오스크 시범 운영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0000" y="2750000"/>
            <a:ext cx="2503000" cy="320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AEA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60000" y="2750000"/>
            <a:ext cx="2503000" cy="70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0000" y="2990000"/>
            <a:ext cx="1983000" cy="3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0000" y="3380000"/>
            <a:ext cx="1983000" cy="9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Gemini로 나만의 업무 비서 만들기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0000" y="4380000"/>
            <a:ext cx="1983000" cy="1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보고용 회의록 PDF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회신 메일 초안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데이터 1분 보고 메모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보고 패키지 (PDF·슬라이드·엑셀)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주간보고 스킬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83000" y="2750000"/>
            <a:ext cx="2503000" cy="320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AEA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83000" y="2750000"/>
            <a:ext cx="2503000" cy="70000"/>
          </a:xfrm>
          <a:prstGeom prst="rect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43000" y="2990000"/>
            <a:ext cx="1983000" cy="3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3000" y="3380000"/>
            <a:ext cx="1983000" cy="9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Deep Research로 조사하고 지식 모으기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3000" y="4380000"/>
            <a:ext cx="1983000" cy="1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사례 조사 보고서 (Google Docs)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보고서 요약 인포그래픽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웹페이지 비교표 (Google Sheets)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06000" y="2750000"/>
            <a:ext cx="2503000" cy="320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AEA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06000" y="2750000"/>
            <a:ext cx="2503000" cy="70000"/>
          </a:xfrm>
          <a:prstGeom prst="rect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66000" y="2990000"/>
            <a:ext cx="1983000" cy="3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6000" y="3380000"/>
            <a:ext cx="1983000" cy="9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 Notebook으로 자료 분석과 발표 준비하기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6000" y="4380000"/>
            <a:ext cx="1983000" cy="1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문서 비교표와 핵심 요약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보고용 슬라이드 8장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오디오 오버뷰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29000" y="2750000"/>
            <a:ext cx="2503000" cy="320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AEA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929000" y="2750000"/>
            <a:ext cx="2503000" cy="70000"/>
          </a:xfrm>
          <a:prstGeom prst="rect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89000" y="2990000"/>
            <a:ext cx="1983000" cy="3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9000" y="3380000"/>
            <a:ext cx="1983000" cy="9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 Canvas로 보고서와 업무 도구 만들기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9000" y="4380000"/>
            <a:ext cx="1983000" cy="1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구매 품의서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임원 보고 슬라이드 (PPTX)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매장별 매출 대시보드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· 설치 점검 체크리스트 앱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8430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0000" y="1500000"/>
            <a:ext cx="5600000" cy="1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5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시작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2900000"/>
            <a:ext cx="5600000" cy="1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 최신 변경 사항과 실습 준비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0000" y="4500000"/>
            <a:ext cx="5600000" cy="9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최근 바뀐 기능과 요금제 확인, 무료 계정으로 수강하는 방법, 실습 계정 설정하기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0000" y="5500000"/>
            <a:ext cx="5600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13:30~13:45  ·  15분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0000" y="1550000"/>
            <a:ext cx="4532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이 장의 순서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0000" y="20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설명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0000" y="20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최근 변경 사항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900000" y="25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00000" y="26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설명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60000" y="26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무료 계정으로 수강하기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900000" y="31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00000" y="32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0000" y="32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환경 설정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900000" y="37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900000" y="38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설명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60000" y="38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업무에 쓰기 전에 확인할 보안 수칙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900000" y="43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시작하기  ·  설명 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최근 변경 사항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0000" y="1850000"/>
          <a:ext cx="10671999" cy="21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856000"/>
                <a:gridCol w="7114666"/>
                <a:gridCol w="1701333"/>
              </a:tblGrid>
              <a:tr h="5375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날짜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변경 사항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다루는 곳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7월 16일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NotebookLM의 이름이 Gemini Notebook으로 바뀜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9월 30일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스킬 추가. Gems는 11월 17일부터 스킬로 바뀜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10월 9일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무료 계정은 모델을 직접 고르지 않고 자동(Auto)이 기본. 모든 요금제에 노력 수준(낮음·보통·높음) 추가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시작하기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시작하기  ·  설명 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최근 변경 사항 (계속)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0000" y="1850000"/>
          <a:ext cx="10671998" cy="21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981942"/>
                <a:gridCol w="7013028"/>
                <a:gridCol w="1677028"/>
              </a:tblGrid>
              <a:tr h="5375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날짜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변경 사항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다루는 곳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10월 13일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새 모델 Gemini 4 Argon (AI Pro 이상), Gemini Spark가 작업(Tasks) 모드로 바뀜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마무리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10월 16일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Google 개인정보처리방침 변경. 연결을 허용한 Gmail·Drive 정보의 맞춤 광고 활용 조건 추가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시작하기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10월 24일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Canvas로 만든 앱을 Google Sites로 내보내기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시작하기  ·  설명 4분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무료 계정으로 수강하기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1800000"/>
            <a:ext cx="10672000" cy="7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이번 과정의 실습은 모두 무료 계정으로 따라 할 수 있게 구성했습니다. 유료 요금제가 필요한 기능은 실습 제목 옆에 표시하고, 무료 계정용 대안을 함께 적었습니다.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0000" y="2650000"/>
          <a:ext cx="10671998" cy="17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5454577"/>
                <a:gridCol w="2252977"/>
                <a:gridCol w="1541511"/>
                <a:gridCol w="1422933"/>
              </a:tblGrid>
              <a:tr h="3500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기능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무료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AI Plus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AI Pro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채팅, 파일 만들기(PDF·Word·Excel 등), 연결된 앱(Gmail·Drive)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스킬, Canvas, 슬라이드 만들기, 퀴즈·플래시카드, 오디오 오버뷰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Deep Research, 이미지 만들기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 (한도를 많이 씀)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Gemini Notebook, Chrome의 Gemini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시작하기  ·  설명 4분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무료 계정으로 수강하기 (계속)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0000" y="1850000"/>
          <a:ext cx="10671997" cy="21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5454577"/>
                <a:gridCol w="1660088"/>
                <a:gridCol w="1778666"/>
                <a:gridCol w="1778666"/>
              </a:tblGrid>
              <a:tr h="5375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기능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무료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AI Plus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AI Pro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예약된 작업, 데일리 브리핑, 동영상 만들기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작업(Tasks, 구 Spark), Gemini 4 Argon, Pro 모델 직접 선택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사용 한도 / 한 번에 읽는 분량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기본 / 32K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2배 / 128K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4배 / 100만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시작하기  ·  실습 5분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환경 설정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34977"/>
            <a:ext cx="440000" cy="440000"/>
          </a:xfrm>
          <a:prstGeom prst="ellipse">
            <a:avLst/>
          </a:prstGeom>
          <a:solidFill>
            <a:srgbClr val="8430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5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Chrome에서 gemini.google.com으로 이동한 뒤 실습 계정으로 로그인합니다.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374977"/>
            <a:ext cx="440000" cy="440000"/>
          </a:xfrm>
          <a:prstGeom prst="ellipse">
            <a:avLst/>
          </a:prstGeom>
          <a:solidFill>
            <a:srgbClr val="8430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440000"/>
            <a:ext cx="10032000" cy="5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내 계정의 요금제를 확인합니다.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2914977"/>
            <a:ext cx="440000" cy="440000"/>
          </a:xfrm>
          <a:prstGeom prst="ellipse">
            <a:avLst/>
          </a:prstGeom>
          <a:solidFill>
            <a:srgbClr val="8430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2980000"/>
            <a:ext cx="10032000" cy="5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자료실에서 실습 자료 전체 (ZIP) 파일을 내려받아 압축을 풉니다.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3454977"/>
            <a:ext cx="440000" cy="440000"/>
          </a:xfrm>
          <a:prstGeom prst="ellipse">
            <a:avLst/>
          </a:prstGeom>
          <a:solidFill>
            <a:srgbClr val="8430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3520000"/>
            <a:ext cx="10032000" cy="5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왼쪽 하단의 설정 &gt; 개인 인텔리전스 &gt; 연결된 앱에서 Google Workspace를 사용 설정합니다.</a:t>
            </a:r>
          </a:p>
        </p:txBody>
      </p:sp>
      <p:sp>
        <p:nvSpPr>
          <p:cNvPr id="14" name="Oval 13"/>
          <p:cNvSpPr/>
          <p:nvPr/>
        </p:nvSpPr>
        <p:spPr>
          <a:xfrm>
            <a:off x="760000" y="3994977"/>
            <a:ext cx="440000" cy="440000"/>
          </a:xfrm>
          <a:prstGeom prst="ellipse">
            <a:avLst/>
          </a:prstGeom>
          <a:solidFill>
            <a:srgbClr val="8430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0000" y="4060000"/>
            <a:ext cx="10032000" cy="5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같은 화면의 개인 요청 사항에 아래 내용을 붙여넣고 저장을 클릭합니다.</a:t>
            </a:r>
          </a:p>
        </p:txBody>
      </p:sp>
      <p:sp>
        <p:nvSpPr>
          <p:cNvPr id="16" name="Oval 15"/>
          <p:cNvSpPr/>
          <p:nvPr/>
        </p:nvSpPr>
        <p:spPr>
          <a:xfrm>
            <a:off x="760000" y="4534977"/>
            <a:ext cx="440000" cy="440000"/>
          </a:xfrm>
          <a:prstGeom prst="ellipse">
            <a:avLst/>
          </a:prstGeom>
          <a:solidFill>
            <a:srgbClr val="8430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00000" y="4600000"/>
            <a:ext cx="10032000" cy="5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새 탭에서 notebook.google.com을 열어 둡니다.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시작하기  ·  실습 5분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개인 요청 사항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8430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나는 [유통 회사 디지털혁신팀의 기획 담당자]야.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인사말과 서론 없이 결론부터 답해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목록과 표를 사용해 간결하게 정리해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확실하지 않은 내용은 추측하지 말고, 사실과 추정을 구분해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내가 알려 주지 않은 이름, 날짜, 금액은 만들지 말고 '확인 필요'로 표시해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원론적인 설명보다 실무에 적용할 수 있는 예시 위주로 답해 줘.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시작하기  ·  설명 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업무에 쓰기 전에 확인할 보안 수칙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1900000"/>
            <a:ext cx="10672000" cy="42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  <a:spcAft>
                <a:spcPts val="1400"/>
              </a:spcAft>
            </a:pPr>
            <a:r>
              <a:rPr sz="22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사내 기밀, 고객 개인정보, 계약 금액은 개인 계정에 입력하지 않습니다. 이번 실습은 모두 가상 회사 '한빛유통'의 가상 자료로 진행합니다.</a:t>
            </a:r>
          </a:p>
          <a:p>
            <a:pPr algn="l">
              <a:lnSpc>
                <a:spcPct val="120000"/>
              </a:lnSpc>
              <a:spcAft>
                <a:spcPts val="1400"/>
              </a:spcAft>
            </a:pPr>
            <a:r>
              <a:rPr sz="22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공유 링크는 링크를 아는 누구나 볼 수 있습니다. 채팅, Canvas 앱, Deep Research 보고서를 공유하기 전에 내용을 확인하세요.</a:t>
            </a:r>
          </a:p>
          <a:p>
            <a:pPr algn="l">
              <a:lnSpc>
                <a:spcPct val="120000"/>
              </a:lnSpc>
              <a:spcAft>
                <a:spcPts val="1400"/>
              </a:spcAft>
            </a:pPr>
            <a:r>
              <a:rPr sz="22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연결된 앱은 필요한 만큼만 켭니다. 10월 16일 개인정보처리방침이 바뀌어, 사용자가 연결을 허용한 Gmail·Drive 정보는 다른 Google 서비스의 맞춤 설정에 쓰일 수 있습니다. 설정 &gt; 개인 인텔리전스 &gt; 연결된 앱과 내 광고 센터에서 상태를 확인하세요.</a:t>
            </a:r>
          </a:p>
          <a:p>
            <a:pPr algn="l">
              <a:lnSpc>
                <a:spcPct val="120000"/>
              </a:lnSpc>
              <a:spcAft>
                <a:spcPts val="1400"/>
              </a:spcAft>
            </a:pPr>
            <a:r>
              <a:rPr sz="22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기록을 남기지 않으려면 임시 채팅을 씁니다. 한 채팅에서만 개인 인텔리전스를 끄려면 입력창의 도구에서 끌 수 있습니다.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시작하기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확인할 내용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950000"/>
            <a:ext cx="380000" cy="380000"/>
          </a:xfrm>
          <a:prstGeom prst="ellipse">
            <a:avLst/>
          </a:prstGeom>
          <a:solidFill>
            <a:srgbClr val="F3E8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0000" y="196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내 계정이 무료인지 유료인지 확인했습니다.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670000"/>
            <a:ext cx="380000" cy="380000"/>
          </a:xfrm>
          <a:prstGeom prst="ellipse">
            <a:avLst/>
          </a:prstGeom>
          <a:solidFill>
            <a:srgbClr val="F3E8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0000" y="268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Google Workspace 연결을 사용 설정하고 개인 요청 사항을 저장했습니다.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390000"/>
            <a:ext cx="380000" cy="380000"/>
          </a:xfrm>
          <a:prstGeom prst="ellipse">
            <a:avLst/>
          </a:prstGeom>
          <a:solidFill>
            <a:srgbClr val="F3E8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8430CE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60000" y="340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자료를 내려받아 압축을 풀었습니다.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13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0000" y="1500000"/>
            <a:ext cx="5600000" cy="1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2900000"/>
            <a:ext cx="5600000" cy="1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Gemini로 나만의 업무 비서 만들기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0000" y="4500000"/>
            <a:ext cx="5600000" cy="9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이메일, 회의록, 기획안 등 반복 업무에 활용하기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0000" y="5500000"/>
            <a:ext cx="5600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13:45~14:40  ·  55분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0000" y="1550000"/>
            <a:ext cx="4532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이 장의 순서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0000" y="20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설명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0000" y="20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작성 방법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900000" y="25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00000" y="26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60000" y="26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회의 녹취록으로 회의록 작성하기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900000" y="31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00000" y="32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0000" y="32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받은 메일 정리하고 회신하기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900000" y="37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900000" y="38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60000" y="38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엑셀 데이터에서 이상 신호 찾아 1분 보…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900000" y="43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900000" y="44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60000" y="44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한 번의 요청으로 보고 패키지 받기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900000" y="49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900000" y="50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60000" y="50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스킬로 주간보고 작성 자동화하기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900000" y="55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900000" y="56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설명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60000" y="56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업무용 스킬 예시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900000" y="61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설명 6분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작성 방법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1800000"/>
            <a:ext cx="10672000" cy="7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Gemini에게 일을 맡길 때는 "알려 줘"보다 "만들어 줘"로 요청하고, 첫 문장에 받고 싶은 결과물의 형식을 적는 것이 좋습니다. 그다음에 배경과 조건을 덧붙입니다.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0000" y="2650000"/>
          <a:ext cx="10671999" cy="17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433552"/>
                <a:gridCol w="3982089"/>
                <a:gridCol w="5256358"/>
              </a:tblGrid>
              <a:tr h="291666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요소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적을 내용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예시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291666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결과물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받고 싶은 형식과 분량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팀장 보고용 1장 PDF, 회신 메일 5문장 이내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291666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대상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누가 읽는 문서인지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부장님께 올리는 보고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291666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배경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Gemini가 모르는 상황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매장 3곳 시범 운영, 예산 4,800만 원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291666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조건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지켜야 할 것과 하지 말아야 할 것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숫자는 원문 그대로, 없는 담당자는 쓰지 않기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29167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형식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순서, 표, 목록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결정 사항 / 할 일 / 확인 필요 순서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설명 6분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작성 방법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0000" y="1850000"/>
          <a:ext cx="10671999" cy="21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24262"/>
                <a:gridCol w="8047737"/>
              </a:tblGrid>
              <a:tr h="5375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보완 전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보완 후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회의록 정리해 줘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이 녹취록으로 부장 보고용 회의록을 만들어 줘. 결정 사항, 담당자별 할 일(기한), 확인 필요 순서로 쓰고 녹취에 없는 내용은 넣지 마.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엑셀로 만들어 줘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(내용) 다운로드할 수 있는 엑셀 파일(.xlsx)로 만들어 줘. 합계는 SUM 수식으로 계산해 줘.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지어내지 마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모르는 항목은 지어내지 말고 '확인 필요'로 적어 줘.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1. 회의 녹취록으로 회의록 작성하기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51741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558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Gemini에서 새 채팅을 클릭한 뒤 01_킥오프회의_녹취록.txt 파일을 입력창으로 끌어다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410541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458800"/>
            <a:ext cx="10032000" cy="558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아래 회의록 작성 프롬프트를 붙여넣고 실행합니다.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2969341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017600"/>
            <a:ext cx="10032000" cy="558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결과에서 이름, 숫자, 날짜, 담당자를 녹취록과 비교합니다.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3528141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3576400"/>
            <a:ext cx="10032000" cy="558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틀린 부분이 있으면 이어서 수정을 요청합니다.</a:t>
            </a:r>
          </a:p>
        </p:txBody>
      </p:sp>
      <p:sp>
        <p:nvSpPr>
          <p:cNvPr id="14" name="Oval 13"/>
          <p:cNvSpPr/>
          <p:nvPr/>
        </p:nvSpPr>
        <p:spPr>
          <a:xfrm>
            <a:off x="760000" y="4086941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0000" y="4135200"/>
            <a:ext cx="10032000" cy="558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PDF로 받기 프롬프트를 실행하고, 생성된 파일을 열어 내려받습니다.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회의록 작성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첨부한 파일은 팀 회의 녹취록이야. 부장님께 보고할 회의록을 아래 형식으로 만들어 줘.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1. 회의 개요 (일시, 참석자, 목적)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2. 핵심 내용 3줄 요약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3. 결정 사항 (숫자와 날짜는 녹취록 그대로)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4. 담당자별 할 일: 담당자 | 할 일 | 기한 표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5. 확인이 필요한 내용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녹취록에 없는 내용은 추측하지 마.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회의 중에 담당자가 바뀐 업무는 최종 담당자로 적어 줘.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'다음 주 화요일'처럼 정확하지 않은 날짜는 그대로 쓰고 확인 필요에 넣어 줘.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업무와 관계없는 대화는 빼 줘.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PDF로 받기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위 회의록을 A4 한 장 분량의 PDF 보고서로 만들어 줘. 제목은 '매장 AI 상담 키오스크 PoC 킥오프 회의 결과'로 하고, 할 일 표는 기한이 빠른 순서로 정렬해 줘. 다운로드할 수 있는 PDF 파일로 만들어 줘.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9분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2. 받은 메일 정리하고 회신하기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34977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02_받은메일_3건.txt 파일을 첨부하고 메일 우선순위 정리 프롬프트를 실행합니다.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657937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72296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우선순위가 가장 높은 메일에 대해 회신 초안 프롬프트를 실행합니다.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480897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54592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"더 짧게", "더 정중하게 고쳐 줘"처럼 이어서 다듬습니다.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303857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436888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답변 아래 더보기(⋮) &gt; Gmail 초안 작성을 클릭합니다.</a:t>
            </a:r>
          </a:p>
        </p:txBody>
      </p:sp>
      <p:sp>
        <p:nvSpPr>
          <p:cNvPr id="14" name="Oval 13"/>
          <p:cNvSpPr/>
          <p:nvPr/>
        </p:nvSpPr>
        <p:spPr>
          <a:xfrm>
            <a:off x="760000" y="5126817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0000" y="519184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(선택 사항) 입력창에 @Gmail을 입력하고 "최근 3일 동안 받은 메일 중 답장이 급한 메일만 정리해 줘"라고 요청합니다.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9분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메일 우선순위 정리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첨부한 메일 3통을 읽고 아래 표로 정리해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보낸 사람 | 요청 내용 | 회신 기한 | 우선순위(상/중/하) | 내가 할 일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우선순위는 회신 기한과 프로젝트 일정에 미치는 영향으로 판단하고, 판단 이유를 표 아래에 적어 줘.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9분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회신 초안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우선순위가 가장 높은 메일에 보낼 회신을 작성해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제목을 포함하고 본문은 5문장 이내로 써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상대가 요청한 항목에 하나씩 답하고, 지금 답할 수 없는 항목은 언제까지 회신할지 적어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서명은 '한빛유통 디지털혁신팀 [이름] 드림'으로 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메일에 없는 사양이나 수치는 만들지 말고 [확인 필요]로 남겨 줘.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3. 엑셀 데이터에서 이상 신호 찾아 1분 보고하기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새 채팅에 08_키오스크_시범운영_4주.xlsx 파일을 첨부하고 이상 신호 찾기 프롬프트를 실행합니다.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이어서 사실과 추정 구분 프롬프트를 실행합니다.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92742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94216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1분 보고 프롬프트로 팀장 보고용 메모를 만듭니다.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94850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496324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아래 정답(숨겨 둔 변화 2가지)과 비교합니다.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이상 신호 찾기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첨부한 자료에서 눈에 띄는 변화나 이상한 점을 찾아 줘. 전주와 비교해 크게 변한 항목을 먼저 보여 주고, 매장과 주차, 숫자를 근거로 설명해 줘.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사실과 추정 구분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방금 찾은 변화를 '데이터로 확인되는 사실'과 '추가 확인이 필요한 가능한 원인'으로 나눠서 정리해 줘. 근거가 없는 원인은 사실처럼 단정하지 마.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1분 보고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지금 분석한 내용을 팀장님께 보고한다고 생각하고 ① 핵심 결과 ② 주의해서 볼 지표 ③ 추가 확인이 필요한 사항 ④ 다음에 할 일 순서로, 1분 안에 읽을 수 있게 써 줘.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8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3. 엑셀 데이터에서 이상 신호 찾아 1분 보고하기 — 정답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1900000"/>
            <a:ext cx="10672000" cy="42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  <a:spcAft>
                <a:spcPts val="1800"/>
              </a:spcAft>
            </a:pPr>
            <a:r>
              <a:rPr sz="22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(1) 대전둔산점 1주차: 다른 주보다 키오스크 이용 건수가 절반 이하이고 오류가 3배 넘게 많습니다. 메일에 나온 고객센터 리뉴얼 공사(11/10~21) 때문에 임시 위치에 설치한 영향일 수 있지만, 데이터만으로는 단정할 수 없습니다.</a:t>
            </a:r>
          </a:p>
          <a:p>
            <a:pPr algn="l">
              <a:lnSpc>
                <a:spcPct val="120000"/>
              </a:lnSpc>
              <a:spcAft>
                <a:spcPts val="1800"/>
              </a:spcAft>
            </a:pPr>
            <a:r>
              <a:rPr sz="22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(2) 잠실점 3주차: 프로모션 비용이 2배 넘게 늘었는데 해결률은 떨어지고 대기시간은 늘었습니다. 행사 문의가 몰렸을 가능성이 있어 행사 내용 확인이 필요합니다.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6분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보고 패키지 요청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지금까지의 회의록, 메일, 시범 운영 데이터를 바탕으로 아래 파일 3개를 만들어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1. 'AI 상담 키오스크 PoC 운영 계획(안)' 2쪽 보고서를 Word(DOCX) 파일로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2. 같은 내용의 발표 자료를 Google Slides 5장으로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3. 매장별·주차별 주요 지표 표를 그래프가 들어간 Excel 파일로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팀장 결재용 문체로 써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자료에 없는 비용이나 성과 수치는 넣지 마.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14분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5. 스킬로 주간보고 작성 자동화하기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왼쪽 하단의 설정 &gt; 스킬 &gt; 수동으로 만들기를 클릭합니다.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이름에 주간보고, 설명에 업무 메모를 팀 주간보고 양식으로 정리를 입력합니다.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92742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94216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요청 사항에 아래 주간보고 스킬 요청 사항을 붙여넣고, 참고 파일로 03_지난주_주간보고.txt를 추가한 뒤 저장을 클릭합니다…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94850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496324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새 채팅에서 /(계정에 따라 @)를 입력하고 주간보고를 선택한 다음, 03_이번주_업무메모.txt의 내용을 붙여넣고 실행합니다…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14분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5. 스킬로 주간보고 작성 자동화하기 (계속)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결과 하단의 '확인해 주세요' 항목과 '담당 확인 필요' 표시를 확인합니다.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0000" y="5410000"/>
            <a:ext cx="10672000" cy="740000"/>
          </a:xfrm>
          <a:prstGeom prst="roundRect">
            <a:avLst>
              <a:gd name="adj" fmla="val 6000"/>
            </a:avLst>
          </a:prstGeom>
          <a:solidFill>
            <a:srgbClr val="E6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0000" y="5500000"/>
            <a:ext cx="10152000" cy="5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무료 계정이라면  스킬 메뉴가 아직 보이지 않으면, 위 요청 사항을 메모장에 저장해 두고 새 채팅 첫 메시지로 붙여넣은 뒤 업무 메모를 이어서 보내면 같은 결과를 얻을 수 있습니다.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14분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5. 스킬로 주간보고 작성 자동화하기 — 대화 내용을 스킬로 저장하기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2에서 회신 메일을 작성한 채팅으로 돌아갑니다.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아래 대화를 스킬로 저장 프롬프트를 실행합니다.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92742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94216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새 채팅에서 두 스킬을 함께 사용합니다.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948508"/>
            <a:ext cx="440000" cy="440000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496324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(선택 사항) 설정 &gt; 스킬에서 스킬 오른쪽 더보기(⋮) &gt; 다운로드를 클릭해 파일로 저장하고, 옆자리 동료와 서로 업로드해…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31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14분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주간보고 스킬 요청 사항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너는 우리 팀 주간 업무 보고를 정리하는 비서야. 내가 이번 주에 한 일을 메모로 주면, 참고 파일의 지난주 주간보고와 같은 양식으로 정리해 줘.</a:t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순서: 1. 금주 실적 2. 차주 계획 3. 이슈 및 협조 요청</a:t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금주 실적은 업무별로 묶고, 각 줄 끝에 담당자 이름을 붙여 줘.</a:t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문장은 '완료', '예정'처럼 짧게 끝내 줘.</a:t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지난주 보고서는 양식과 문체만 참고하고, 이름·금액·날짜는 이번 주 메모에 있는 것만 써 줘.</a:t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'다음 주 화요일'처럼 정확하지 않은 날짜는 날짜로 바꾸지 말고 그대로 써 줘.</a:t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담당자가 적혀 있지 않은 업무는 '담당 확인 필요'로 써 줘.</a:t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마지막에 '확인해 주세요' 항목을 만들고, 메모만으로 알 수 없는 내용을 적어 줘.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32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실습 14분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대화를 스킬로 저장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방금 회신 메일을 작성한 방식으로 앞으로도 메일을 쓰고 싶어. 짧은 메모를 주면 제목을 포함해 5문장 이내로 쓰고, 지금 답할 수 없는 항목은 회신 일정을 적고, 없는 수치는 [확인 필요]로 남기는 방식이야. 이 내용을 '비즈니스메일'이라는 이름의 스킬로 저장해 줘.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33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  ·  설명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업무용 스킬 예시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0000" y="1850000"/>
          <a:ext cx="10671999" cy="21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707520"/>
                <a:gridCol w="4126506"/>
                <a:gridCol w="4837973"/>
              </a:tblGrid>
              <a:tr h="358333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스킬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입력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결과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358333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회의요약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회의 녹취록이나 메모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3줄 요약, 결정 사항, 담당자별 할 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8333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내말투메일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보낼 내용 메모와 내가 쓴 메일 예시 3통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평소 인사말과 문체를 따른 메일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8333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제안서초안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고객사 요청 메일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제안 배경, 제안 내용, 일정, 기대 효과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8333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데이터브리핑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Excel 또는 CSV 파일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파일 설명, 주요 수치 5개, 이상값, 확인할 점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833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보도자료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행사 개요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제목 3안, 부제, 리드문, 본문, 인용문, 문의처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34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1장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확인할 내용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950000"/>
            <a:ext cx="380000" cy="380000"/>
          </a:xfrm>
          <a:prstGeom prst="ellipse">
            <a:avLst/>
          </a:prstGeom>
          <a:solidFill>
            <a:srgbClr val="E8F0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0000" y="196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회의록에서 바뀐 담당자와 불분명한 날짜가 올바르게 처리되었는지 확인했습니다.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670000"/>
            <a:ext cx="380000" cy="380000"/>
          </a:xfrm>
          <a:prstGeom prst="ellipse">
            <a:avLst/>
          </a:prstGeom>
          <a:solidFill>
            <a:srgbClr val="E8F0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0000" y="268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회신 초안을 Gmail 초안으로 저장했습니다.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390000"/>
            <a:ext cx="380000" cy="380000"/>
          </a:xfrm>
          <a:prstGeom prst="ellipse">
            <a:avLst/>
          </a:prstGeom>
          <a:solidFill>
            <a:srgbClr val="E8F0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60000" y="340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데이터 분석 결과에서 사실과 추정이 구분되었는지 확인했습니다.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110000"/>
            <a:ext cx="380000" cy="380000"/>
          </a:xfrm>
          <a:prstGeom prst="ellipse">
            <a:avLst/>
          </a:prstGeom>
          <a:solidFill>
            <a:srgbClr val="E8F0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60000" y="412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한 번의 요청으로 파일 3종을 받았습니다.</a:t>
            </a:r>
          </a:p>
        </p:txBody>
      </p:sp>
      <p:sp>
        <p:nvSpPr>
          <p:cNvPr id="14" name="Oval 13"/>
          <p:cNvSpPr/>
          <p:nvPr/>
        </p:nvSpPr>
        <p:spPr>
          <a:xfrm>
            <a:off x="760000" y="4830000"/>
            <a:ext cx="380000" cy="380000"/>
          </a:xfrm>
          <a:prstGeom prst="ellipse">
            <a:avLst/>
          </a:prstGeom>
          <a:solidFill>
            <a:srgbClr val="E8F0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A73E8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60000" y="484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주간보고 스킬(또는 저장해 둔 요청 사항)로 주간보고를 만들었습니다.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35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0000" y="1500000"/>
            <a:ext cx="5600000" cy="1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2900000"/>
            <a:ext cx="5600000" cy="1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Deep Research로 조사하고 지식 모으기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0000" y="4500000"/>
            <a:ext cx="5600000" cy="9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시장·트렌드 조사 및 Gemini Notebook으로 출처 확인하기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0000" y="5500000"/>
            <a:ext cx="5600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14:50~15:35  ·  45분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0000" y="1550000"/>
            <a:ext cx="4532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이 장의 순서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0000" y="20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설명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0000" y="20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Deep Research를 사용하는 경우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900000" y="25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00000" y="26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60000" y="26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시장·트렌드 조사 요청하기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900000" y="31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00000" y="32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0000" y="32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Chrome의 Gemini로 웹페이지 비…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900000" y="37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900000" y="38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60000" y="38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보고서 검증하고 내보내기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900000" y="43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900000" y="44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설명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60000" y="44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업무별 조사 주제 예시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900000" y="49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36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  ·  설명 5분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Deep Research를 사용하는 경우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1800000"/>
            <a:ext cx="10672000" cy="7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검색 몇 번으로 답을 찾을 수 있는 질문은 일반 채팅이 빠릅니다. 여러 자료를 찾아 읽고 비교해야 하는, 사람이 직접 하면 한두 시간 이상 걸리는 조사는 Deep Research에 맡기는 것이 좋습…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0000" y="2650000"/>
          <a:ext cx="10671999" cy="17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032774"/>
                <a:gridCol w="5278623"/>
                <a:gridCol w="4360602"/>
              </a:tblGrid>
              <a:tr h="3500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단계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Gemini가 하는 일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사용자가 할 일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계획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조사 단계를 정리한 계획서를 보여 줌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계획서 수정으로 기간, 범위, 제외 대상 등을 조정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조사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자료 검색, 검토, 비교 (5~20분 소요)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기다리는 동안 다른 작업 진행. 창을 닫아도 조사는 계속됨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보고서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본문, 표, 결론, 출처 목록 작성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수치와 출처 확인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활용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Google Docs 내보내기, 인포그래픽·웹페이지·오디오 오버뷰 만들기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용도에 맞는 형식 선택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37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1. 시장·트렌드 조사 요청하기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6248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새 채팅의 입력창에서 + &gt; Deep Research를 클릭합니다.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51010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524840"/>
            <a:ext cx="10032000" cy="6248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아래 조사 요청 프롬프트를 붙여넣고 제출을 클릭합니다.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13494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149680"/>
            <a:ext cx="10032000" cy="6248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조사 계획서가 표시되면 더보기를 클릭해 전체 단계를 읽습니다.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375978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3774520"/>
            <a:ext cx="10032000" cy="6248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계획서 수정을 클릭하고 계획서 수정 요청 프롬프트를 입력합니다.</a:t>
            </a:r>
          </a:p>
        </p:txBody>
      </p:sp>
      <p:sp>
        <p:nvSpPr>
          <p:cNvPr id="14" name="Oval 13"/>
          <p:cNvSpPr/>
          <p:nvPr/>
        </p:nvSpPr>
        <p:spPr>
          <a:xfrm>
            <a:off x="760000" y="438462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0000" y="4399360"/>
            <a:ext cx="10032000" cy="6248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조사가 진행되는 동안 실습 2를 진행합니다.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38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조사 요청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국내외 유통 매장에서 AI 상담 키오스크나 AI 점원을 도입한 사례와 2025~2026년 동향을 조사해 줘.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조사할 내용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1. 도입 사례: 기업명, 국가, 도입 시기, 매장 규모, 주요 기능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2. 도입 효과로 공개된 수치(대기 시간, 매출, 인건비 등): 출처가 있는 것만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3. 도입 후 중단하거나 축소한 사례와 그 이유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4. 개인정보와 음성 데이터 관련 규제 (국내 중심)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5. 시범 운영을 설계할 때 많이 쓰는 성공 기준</a:t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사례 비교표가 포함된 보고서로 작성하고, 마지막에 '시범 운영 계획에 반영할 점 5가지'를 정리해 줘.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39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계획서 수정 요청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계획서를 아래와 같이 수정해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- 2025년 1월 이후 자료만 사용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국내 사례 5곳 이상, 해외 사례 5곳 이상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보도자료에만 나온 수치는 '기업 발표'로 따로 표시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키오스크 하드웨어 가격 비교는 제외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40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2. Chrome의 Gemini로 웹페이지 비교하기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51741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558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Chrome 오른쪽 상단에 Gemini에게 물어보기 버튼이 있는지 확인합니다.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410541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458800"/>
            <a:ext cx="10032000" cy="558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뉴스 기사를 하나 열고 Alt+G를 눌러 패널을 엽니다.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2969341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017600"/>
            <a:ext cx="10032000" cy="558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키오스크나 AI 점원 서비스 소개 페이지를 탭 3개에 엽니다.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3528141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3576400"/>
            <a:ext cx="10032000" cy="558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패널에서 + &gt; 탭 추가를 클릭해 세 탭을 선택하고 여러 탭 비교 프롬프트를 실행합니다.</a:t>
            </a:r>
          </a:p>
        </p:txBody>
      </p:sp>
      <p:sp>
        <p:nvSpPr>
          <p:cNvPr id="14" name="Oval 13"/>
          <p:cNvSpPr/>
          <p:nvPr/>
        </p:nvSpPr>
        <p:spPr>
          <a:xfrm>
            <a:off x="760000" y="4086941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0000" y="4135200"/>
            <a:ext cx="10032000" cy="558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표 아래의 시트로 내보내기를 클릭해 Google Sheets에 저장합니다.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41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여러 탭 비교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선택한 탭의 내용을 비교해서 표로 정리해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서비스명 | 주요 기능 | 도입 사례 | 가격(공개된 경우) | 장점 | 우려되는 점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페이지에 없는 정보는 '페이지에 없음'으로 적어 줘.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42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  ·  실습 15분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3. 보고서 검증하고 내보내기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보고서에서 수치 3개를 골라 옆의 출처 번호를 클릭하고, 원문에 같은 수치가 있는지 확인합니다.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같은 채팅에서 보고서 검증 요청 프롬프트를 실행합니다.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92742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94216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2025년 이전 자료가 최신 자료처럼 인용되지 않았는지 출처의 날짜를 확인합니다.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0000" y="5410000"/>
            <a:ext cx="10672000" cy="740000"/>
          </a:xfrm>
          <a:prstGeom prst="roundRect">
            <a:avLst>
              <a:gd name="adj" fmla="val 6000"/>
            </a:avLst>
          </a:prstGeom>
          <a:solidFill>
            <a:srgbClr val="FFF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0000" y="5500000"/>
            <a:ext cx="10152000" cy="5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중요  AI는 공휴일, 단위(부가세 포함 여부 등), 연도를 자주 틀립니다. 결재 문서에 넣을 수치는 원문에서 직접 확인한 것만 사용하세요.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43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  ·  실습 15분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3. 보고서 검증하고 내보내기 — 내보내기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보고서 오른쪽 상단의 공유 및 내보내기 &gt; Docs로 내보내기를 클릭합니다.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(선택 사항) 채팅 오른쪽 상단의 더보기(⋮) &gt; 노트북에 추가를 클릭합니다.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44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  ·  실습 15분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3. 보고서 검증하고 내보내기 — 만들기 버튼으로 다른 형식 만들기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보고서 오른쪽 상단의 만들기를 클릭합니다.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인포그래픽을 선택해 보고서를 한 장짜리 요약 이미지로 만듭니다.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927428"/>
            <a:ext cx="440000" cy="440000"/>
          </a:xfrm>
          <a:prstGeom prst="ellipse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94216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(선택 사항) 웹페이지를 선택하면 섹션과 그래프가 들어간 보고용 페이지가 만들어집니다.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45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  ·  실습 15분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보고서 검증 요청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D930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방금 작성한 보고서를 검증해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1. 보고서에 나온 수치를 모두 표로 정리해 줘: 수치 | 내용 | 출처 | 출처 날짜 | 출처 종류(공식 통계, 언론, 기업 발표, 블로그)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2. 출처가 하나뿐이거나 기업 발표만 있는 내용은 따로 표시해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3. 출처끼리 내용이 다른 부분이 있으면 알려 줘.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46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  ·  설명 5분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업무별 조사 주제 예시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0000" y="1850000"/>
          <a:ext cx="10671999" cy="21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490133"/>
                <a:gridCol w="8181866"/>
              </a:tblGrid>
              <a:tr h="4300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업무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조사 요청 예시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43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장비 구매 검토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예산 100만 원 이하의 업무용 노트북을 국내에서 구매 가능한 제품 위주로 가격, 무게, 배터리, A/S 기준으로 비교하고 출처와 함께 보고서로 작성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43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경쟁사 동향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[경쟁사 3곳]의 최근 6개월 신규 서비스, 제휴, 채용 공고를 정리하고 공통된 방향 분석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43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규제 확인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2026년에 시행되는 [업종] 관련 법령과 가이드라인 변경 사항, 기업이 준비할 사항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43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행사 기획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기업 팀 워크숍 운영 형태별 장단점과 예상 비용, 팀장 보고 시 포함할 항목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47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2장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확인할 내용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950000"/>
            <a:ext cx="380000" cy="380000"/>
          </a:xfrm>
          <a:prstGeom prst="ellipse">
            <a:avLst/>
          </a:prstGeom>
          <a:solidFill>
            <a:srgbClr val="FCE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0000" y="196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조사 계획서를 수정한 뒤 조사를 시작했습니다.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670000"/>
            <a:ext cx="380000" cy="380000"/>
          </a:xfrm>
          <a:prstGeom prst="ellipse">
            <a:avLst/>
          </a:prstGeom>
          <a:solidFill>
            <a:srgbClr val="FCE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0000" y="268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보고서의 수치 3개를 원문 출처에서 확인했습니다.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390000"/>
            <a:ext cx="380000" cy="380000"/>
          </a:xfrm>
          <a:prstGeom prst="ellipse">
            <a:avLst/>
          </a:prstGeom>
          <a:solidFill>
            <a:srgbClr val="FCE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60000" y="340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보고서를 Google Docs로 내보냈습니다.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110000"/>
            <a:ext cx="380000" cy="380000"/>
          </a:xfrm>
          <a:prstGeom prst="ellipse">
            <a:avLst/>
          </a:prstGeom>
          <a:solidFill>
            <a:srgbClr val="FCE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D93025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60000" y="412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Chrome의 Gemini로 여러 탭을 비교하고 Sheets로 내보냈습니다.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48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0000" y="1500000"/>
            <a:ext cx="5600000" cy="1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2900000"/>
            <a:ext cx="5600000" cy="1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 Notebook으로 자료 분석과 발표 준비하기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0000" y="4500000"/>
            <a:ext cx="5600000" cy="9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여러 문서에서 비교표와 핵심 인사이트 뽑기, 슬라이드·오디오 요약 만들기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0000" y="5500000"/>
            <a:ext cx="5600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15:35~16:20  ·  45분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0000" y="1550000"/>
            <a:ext cx="4532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이 장의 순서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0000" y="20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설명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0000" y="20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 Notebook의 구성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900000" y="25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00000" y="26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60000" y="26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소스 추가하고 정리하기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900000" y="31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00000" y="32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0000" y="32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비교표와 핵심 내용 정리하기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900000" y="37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900000" y="38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60000" y="38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슬라이드 자료와 오디오 오버뷰 만들기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900000" y="43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900000" y="44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설명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60000" y="44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YouTube 영상 수십 개를 한 번에…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900000" y="49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49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  ·  설명 5분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 Notebook의 구성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1800000"/>
            <a:ext cx="10672000" cy="7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Gemini Notebook(이전 이름 NotebookLM)은 사용자가 추가한 소스만 근거로 답변하고, 답변의 각 문장에 출처 번호를 표시합니다.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0000" y="2650000"/>
          <a:ext cx="10671999" cy="17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754064"/>
                <a:gridCol w="7917935"/>
              </a:tblGrid>
              <a:tr h="4375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영역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기능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4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소스 (왼쪽)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PDF, Word, Google Docs·Slides, 웹 링크, YouTube, 오디오, 이미지, CSV, 텍스트를 추가합니다. 무료 계정도 노트북 하나에 소스를 50개까지 넣을 수 있습니다.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4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채팅 (가운데)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소스를 근거로 질문하고 답을 받습니다. 답변의 숫자를 클릭하면 원문 위치로 이동합니다.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4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스튜디오 (오른쪽)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오디오 오버뷰, 동영상 개요, 슬라이드 자료, 마인드맵, 보고서, 인포그래픽, 데이터 표, 퀴즈, 플래시카드를 만듭니다.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50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1. 소스 추가하고 정리하기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34977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5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notebook.google.com에서 새 노트북을 클릭하고, 제목을 'AI 키오스크 PoC 자료'로 바꿉니다.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374977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440000"/>
            <a:ext cx="10032000" cy="5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소스 추가 &gt; 업로드를 클릭해 PDF 파일 3개(05-1, 05-2, 05-3)를 추가합니다.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2914977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2980000"/>
            <a:ext cx="10032000" cy="5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소스 추가 &gt; Google Drive를 클릭해 2장에서 내보낸 Deep Research 보고서를 추가합니다.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3454977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3520000"/>
            <a:ext cx="10032000" cy="5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(선택 사항) 소스 추가 &gt; 링크에 관련 기사나 YouTube 영상 주소를 붙여넣습니다.</a:t>
            </a:r>
          </a:p>
        </p:txBody>
      </p:sp>
      <p:sp>
        <p:nvSpPr>
          <p:cNvPr id="14" name="Oval 13"/>
          <p:cNvSpPr/>
          <p:nvPr/>
        </p:nvSpPr>
        <p:spPr>
          <a:xfrm>
            <a:off x="760000" y="3994977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0000" y="4060000"/>
            <a:ext cx="10032000" cy="5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소스 목록 위의 라벨 아이콘을 클릭합니다.</a:t>
            </a:r>
          </a:p>
        </p:txBody>
      </p:sp>
      <p:sp>
        <p:nvSpPr>
          <p:cNvPr id="16" name="Oval 15"/>
          <p:cNvSpPr/>
          <p:nvPr/>
        </p:nvSpPr>
        <p:spPr>
          <a:xfrm>
            <a:off x="760000" y="4534977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00000" y="4600000"/>
            <a:ext cx="10032000" cy="5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가져오지 못한 소스가 있으면 더보기(⋮) &gt; 소스 삭제를 클릭해 지웁니다.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51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  ·  실습 10분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소스 점검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추가한 소스를 하나씩 검토해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1. 내용이 거의 없거나 주제와 관계없는 소스의 번호와 이유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2. 내용이 겹치는 소스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3. 'AI 키오스크 시범 운영 기획'에 필요한데 소스에 없는 정보와, 이를 채우려면 찾아야 할 자료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52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  ·  실습 12분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2. 비교표와 핵심 내용 정리하기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채팅 영역 오른쪽 상단의 설정 아이콘을 클릭하고 대화 스타일을 맞춤으로 바꾼 뒤 채팅 역할 설정 내용을 입력합니다.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문서 비교표 프롬프트를 실행하고, 표의 수치 옆 출처 번호를 클릭해 원문을 확인합니다.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927428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94216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핵심 내용 정리 프롬프트를 실행합니다.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948508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496324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필요한 답변 아래의 메모에 저장을 클릭한 뒤, 메모의 더보기(⋮) &gt; 소스로 변환을 클릭합니다.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53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  ·  실습 12분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채팅 역할 설정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너는 유통 회사 전략기획팀의 10년 차 선배야. 내 의견에 무조건 동의하지 말고, 근거가 약한 주장이나 빠진 관점을 짚어 줘. 답변은 결론, 근거(출처), 반대 의견 순서로 써 줘.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54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  ·  실습 12분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문서 비교표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소스 전체를 바탕으로 비교표를 만들어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표 1. 사례별 비교: 기업 | 도입 형태 | 주요 기능 | 공개된 성과 수치 | 한계 | 출처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표 2. 고객 설문에 나타난 기대와 우려: 항목 | 응답 비율 | 시범 운영에 반영할 점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소스에 없는 항목은 '소스에 없음'으로 두고, 소스마다 수치가 다르면 모두 적어 줘.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55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  ·  실습 12분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핵심 내용 정리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이 자료를 모두 읽은 담당자가 팀장에게 1분 동안 보고한다면 어떤 내용을 말해야 할지 정리해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1. 핵심 메시지 한 문장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2. 근거 3가지 (각각 출처 번호 포함)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3. 시범 운영 계획에서 바꾸거나 추가해야 할 점 3가지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4. 현재 자료로는 답할 수 없는 질문 2가지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56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  ·  실습 13분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3. 슬라이드 자료와 오디오 오버뷰 만들기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소스 목록에서 슬라이드에 사용할 소스나 라벨만 선택합니다.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스튜디오의 슬라이드 자료 오른쪽 수정 아이콘을 클릭하고, 형식은 발표자 슬라이드를 선택합니다.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927428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94216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슬라이드 요청 내용을 입력하고 검토를 사용 설정한 뒤 생성을 클릭합니다.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948508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496324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완성된 슬라이드를 열어 확인하고, 필요하면 PDF나 PPTX로 내려받습니다.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57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  ·  실습 13분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8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3. 슬라이드 자료와 오디오 오버뷰 만들기 — 오디오 오버뷰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스튜디오의 오디오 오버뷰 오른쪽 수정 아이콘을 클릭하고 형식을 선택합니다.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AI 호스트가 집중해야 할 내용에 오디오 오버뷰 요청 내용을 입력하고 생성을 클릭합니다.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927428"/>
            <a:ext cx="440000" cy="440000"/>
          </a:xfrm>
          <a:prstGeom prst="ellipse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94216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완성된 오디오를 재생합니다.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58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  ·  실습 13분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슬라이드 요청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부장님께 보고할 'AI 상담 키오스크 PoC 추진 보고' 발표 자료를 8장으로 만들어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1. 결론 요약 2. 추진 배경 3. 국내외 사례 비교 4. 고객의 기대와 우려 5. 시범 운영 설계(매장, 기간, 성공 기준) 6. 위험 요소와 대응 7. 일정 8. 의사결정 요청 사항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슬라이드마다 문장은 3줄 이내로 하고 주요 수치는 크게 표시해 줘. 깔끔한 비즈니스 스타일로, 모든 내용은 한국어로 작성해 줘.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59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  ·  실습 13분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오디오 오버뷰 요청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E37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청취자는 이 프로젝트를 처음 접하는 우리 팀 팀원이야. 10분 안에 AI 상담 키오스크가 무엇인지, 다른 회사는 어떻게 도입했는지, 시범 운영에서 꼭 확인해야 할 3가지가 무엇인지 이해할 수 있게 설명해 줘. 전문 용어는 쉽게 풀어서 설명하고, 마지막에 팀이 다음 주에 할 일을 정리해 줘.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60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  ·  설명 5분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YouTube 영상 수십 개를 한 번에 소스로 넣기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1900000"/>
            <a:ext cx="10672000" cy="42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  <a:spcAft>
                <a:spcPts val="1400"/>
              </a:spcAft>
            </a:pPr>
            <a:r>
              <a:rPr sz="20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참고 영상 가운데 반응이 가장 좋았던 활용법입니다. 책 한 권이나 업무 주제에 대한 YouTube 영상 수십 개를 한 번에 노트북에 넣고, 요약 슬라이드나 출퇴근길에 들을 오디오 오버뷰로 만듭니다. 사내 교육 영상, 업계 세미나 영상을 정리할 때도 같은 방법을 씁니다.</a:t>
            </a:r>
          </a:p>
          <a:p>
            <a:pPr algn="l">
              <a:lnSpc>
                <a:spcPct val="120000"/>
              </a:lnSpc>
              <a:spcAft>
                <a:spcPts val="1400"/>
              </a:spcAft>
            </a:pPr>
            <a:r>
              <a:rPr sz="20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10월 13일부터 Gemini 앱의 연결된 앱에 Gemini Notebook이 추가되어, Gemini 채팅에서 내 노트북의 내용을 조회할 수 있습니다.</a:t>
            </a:r>
          </a:p>
          <a:p>
            <a:pPr algn="l">
              <a:lnSpc>
                <a:spcPct val="120000"/>
              </a:lnSpc>
              <a:spcAft>
                <a:spcPts val="1400"/>
              </a:spcAft>
            </a:pPr>
            <a:r>
              <a:rPr sz="20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같은 소스로 대상만 바꿔 만들어 보세요. "임원 보고용"과 "매장 직원 교육용"을 각각 요청하면 내용과 표현이 달라집니다.</a:t>
            </a:r>
          </a:p>
          <a:p>
            <a:pPr algn="l">
              <a:lnSpc>
                <a:spcPct val="120000"/>
              </a:lnSpc>
              <a:spcAft>
                <a:spcPts val="1400"/>
              </a:spcAft>
            </a:pPr>
            <a:r>
              <a:rPr sz="20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노트북은 다른 사람과 공유하고 함께 편집할 수 있습니다. 회사 문서는 외부 업로드가 허용된 자료만 추가하세요.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61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3장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확인할 내용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950000"/>
            <a:ext cx="380000" cy="380000"/>
          </a:xfrm>
          <a:prstGeom prst="ellipse">
            <a:avLst/>
          </a:prstGeom>
          <a:solidFill>
            <a:srgbClr val="FEF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0000" y="196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소스를 5개 이상 추가하고 라벨로 정리했습니다.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670000"/>
            <a:ext cx="380000" cy="380000"/>
          </a:xfrm>
          <a:prstGeom prst="ellipse">
            <a:avLst/>
          </a:prstGeom>
          <a:solidFill>
            <a:srgbClr val="FEF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0000" y="268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비교표의 수치를 출처 번호로 원문에서 확인했습니다.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390000"/>
            <a:ext cx="380000" cy="380000"/>
          </a:xfrm>
          <a:prstGeom prst="ellipse">
            <a:avLst/>
          </a:prstGeom>
          <a:solidFill>
            <a:srgbClr val="FEF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60000" y="340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답변을 메모로 저장한 뒤 소스로 변환했습니다.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110000"/>
            <a:ext cx="380000" cy="380000"/>
          </a:xfrm>
          <a:prstGeom prst="ellipse">
            <a:avLst/>
          </a:prstGeom>
          <a:solidFill>
            <a:srgbClr val="FEF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E37400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60000" y="412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슬라이드 자료와 오디오 오버뷰를 하나씩 만들었습니다.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62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0000" y="1500000"/>
            <a:ext cx="5600000" cy="1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2900000"/>
            <a:ext cx="5600000" cy="1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 Canvas로 보고서와 업무 도구 만들기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0000" y="4500000"/>
            <a:ext cx="5600000" cy="9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조사 내용을 보고서로 완성하기, 자연어로 체크리스트·계산기 등 미니앱 제작하기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0000" y="5500000"/>
            <a:ext cx="5600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16:30~17:15  ·  45분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0000" y="1550000"/>
            <a:ext cx="4532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이 장의 순서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0000" y="20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설명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0000" y="20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Canvas 기본 사용법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900000" y="25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00000" y="26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60000" y="26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견적서를 비교하고 품의서 작성하기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900000" y="31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00000" y="32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0000" y="32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보고서를 슬라이드로 만들기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900000" y="37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900000" y="38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60000" y="38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엑셀 데이터로 대시보드 만들기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900000" y="43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900000" y="44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60000" y="44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자연어로 업무용 앱 만들기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900000" y="49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900000" y="50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60000" y="50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Google Sheets와 Gemini로…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900000" y="55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63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설명 4분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Canvas 기본 사용법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1800000"/>
            <a:ext cx="10672000" cy="7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Canvas를 사용하면 채팅 오른쪽에 문서, 슬라이드, 앱이 열립니다. 내용을 직접 고치거나, 일부를 선택한 뒤 "이 문단을 더 짧게"처럼 해당 부분만 수정을 요청할 수 있습니다.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0000" y="2650000"/>
          <a:ext cx="10671998" cy="17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685052"/>
                <a:gridCol w="5167494"/>
                <a:gridCol w="3819452"/>
              </a:tblGrid>
              <a:tr h="3500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만들 수 있는 것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요청 예시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내보내기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문서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1쪽 품의서, 보고서 다듬기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Google Docs, PDF, Word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슬라이드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"Google Slides 7장으로 만들어 줘" (장 수를 숫자로 지정)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Google Slides, PDF, PPTX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앱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계산기, 체크리스트, 퀴즈, 대시보드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공유 링크, 코드 다운로드, Google Sites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만들기 메뉴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작성한 문서를 바탕으로 웹페이지, 인포그래픽, 퀴즈, 플래시카드, 오디오 오버뷰 생성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공유 링크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64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13분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1. 견적서를 비교하고 품의서 작성하기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새 채팅에 04_견적서_3사.txt 파일을 첨부하고 견적 비교 프롬프트를 실행합니다.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Gemini의 결과를 보기 전에 견적서를 직접 읽고, 조건 판단에 영향을 주는 항목 3가지를 찾아봅니다.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927428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94216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Gemini의 판단이 틀린 부분이 있으면 근거를 들어 다시 계산하도록 요청합니다.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948508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496324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입력창에서 + &gt; Canvas를 클릭하고 품의서 작성 프롬프트를 실행합니다.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65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13분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1. 견적서를 비교하고 품의서 작성하기 (계속)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Canvas에서 부서와 기안자 칸을 직접 채우고, 견적서에 없는 내용이 들어가지 않았는지 확인합니다.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오른쪽 상단의 내보내기 &gt; Docs로 내보내기를 클릭합니다.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0000" y="5410000"/>
            <a:ext cx="10672000" cy="740000"/>
          </a:xfrm>
          <a:prstGeom prst="roundRect">
            <a:avLst>
              <a:gd name="adj" fmla="val 6000"/>
            </a:avLst>
          </a:prstGeom>
          <a:solidFill>
            <a:srgbClr val="FFF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0000" y="5500000"/>
            <a:ext cx="10152000" cy="5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중요  자주 나오는 오류는 공휴일을 잘못 계산하는 것, 부가세 별도 금액을 포함 금액으로 보는 것, 견적서에 없는 조건을 추가하는 것입니다.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66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13분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견적 비교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첨부한 견적서 3건을 비교해서 조건에 맞는 업체를 추천해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조건: 30대, 예산 부가세 포함 1,000만 원 이하, 2026년 10월 29일(목) 발주 시 11월 14일(금)까지 도착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표: 업체 | 단가 | 부가세 포함 총액 | 최소 주문 수량 | 예상 도착일 | 조건 충족 여부 | 판단 근거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총액은 계산 과정을 함께 보여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영업일은 토요일, 일요일, 공휴일을 빼고 날짜를 하나씩 세어서 계산해 줘.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67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13분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품의서 작성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위 비교 결과를 바탕으로 1쪽 분량의 구매 품의서를 Canvas에 작성해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항목: 제목, 구매 목적, 구매 내역(품목, 수량, 단가, 금액), 업체 비교 요약, 선정 사유, 총액(부가세 포함), 납품 일정, 첨부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부서, 기안자, 결재란은 빈칸으로 둬.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견적서에 없는 조건(무상 설치, 포장 등)은 넣지 마.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68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7분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2. 보고서를 슬라이드로 만들기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3497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2장의 Deep Research 채팅이나 1장의 기획안 채팅으로 돌아가 Canvas를 선택합니다.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65793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72296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Canvas 슬라이드 프롬프트를 실행하고, 전체 화면으로 확인합니다.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48089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54592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수정할 내용을 모아서 한 번에 요청합니다.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30385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436888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(선택 사항) 같은 채팅에서 "이 보고서 핵심 3가지를 사내 메신저용 세로 요약 이미지로 만들어 줘.</a:t>
            </a:r>
          </a:p>
        </p:txBody>
      </p:sp>
      <p:sp>
        <p:nvSpPr>
          <p:cNvPr id="14" name="Oval 13"/>
          <p:cNvSpPr/>
          <p:nvPr/>
        </p:nvSpPr>
        <p:spPr>
          <a:xfrm>
            <a:off x="760000" y="512681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0000" y="519184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내보내기 &gt; PPTX를 클릭해 내려받고 PowerPoint에서 엽니다.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69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7분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Canvas 슬라이드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이 내용으로 임원 보고용 Google Slides 6장을 만들어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1. 결론 요약 2. 시장 동향 3. 국내외 사례 4. 시범 운영 계획 5. 예산과 일정 6. 의사결정 요청 사항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슬라이드마다 핵심 수치를 하나씩 크게 보여 주고, 발표자 노트도 함께 작성해 줘. 흰색 배경에 강조색은 한 가지만 사용해 줘.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70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9분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3. 엑셀 데이터로 대시보드 만들기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3497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새 채팅에 06_매장별_월매출_2026.xlsx를 첨부하고, Canvas를 켜지 않은 상태로 데이터 정리 프롬프트를 실행합니다…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65793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72296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입력창에서 + &gt; Canvas를 클릭하고 대시보드 만들기 프롬프트를 실행합니다.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48089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54592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오른쪽 미리보기에서 매장과 카테고리를 바꿔 보며, 표의 숫자와 같은지 2~3곳을 확인합니다.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30385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436888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고칠 점을 모아 한 번에 요청합니다.</a:t>
            </a:r>
          </a:p>
        </p:txBody>
      </p:sp>
      <p:sp>
        <p:nvSpPr>
          <p:cNvPr id="14" name="Oval 13"/>
          <p:cNvSpPr/>
          <p:nvPr/>
        </p:nvSpPr>
        <p:spPr>
          <a:xfrm>
            <a:off x="760000" y="512681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0000" y="519184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공유로 링크를 만들거나, 코드 다운로드로 HTML 파일을 받아 둡니다.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71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9분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데이터 정리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첨부한 파일을 매장별·카테고리별 월 매출 표로 정리하고, 목표매출 대비 달성률이 가장 낮은 매장 3곳과 전월 대비 크게 변한 곳을 알려 줘. 숫자는 원본 그대로 사용해 줘.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72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9분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대시보드 만들기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같은 데이터로 눌러 볼 수 있는 매출 대시보드를 만들어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상단 카드: 누적 매출, 목표 대비 달성률, 평균 객단가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매장 선택, 카테고리 선택, 월 범위 필터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월별 매출 추이 꺾은선 그래프와 매장별 매출 막대 그래프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표: 매장 | 매출 | 목표 | 달성률 | 전월 대비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금액은 천 단위 쉼표, 한국어, 흰색 배경의 깔끔한 디자인으로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73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9분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 4. 자연어로 업무용 앱 만들기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3497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입력창에서 + &gt; Canvas를 클릭하고 예시 A, B, C 중 하나를 실행합니다.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65793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72296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오른쪽 미리보기에서 직접 입력하고 클릭해 보며 동작을 확인합니다.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48089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54592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고칠 점을 모아서 요청합니다.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30385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436888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공유 &gt; 링크 복사를 클릭해 링크를 동료에게 보냅니다.</a:t>
            </a:r>
          </a:p>
        </p:txBody>
      </p:sp>
      <p:sp>
        <p:nvSpPr>
          <p:cNvPr id="14" name="Oval 13"/>
          <p:cNvSpPr/>
          <p:nvPr/>
        </p:nvSpPr>
        <p:spPr>
          <a:xfrm>
            <a:off x="760000" y="5126817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0000" y="5191840"/>
            <a:ext cx="10032000" cy="822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(선택 사항) 내보내기 &gt; Google Sites를 클릭하면 앱이 들어간 비공개 사이트 초안이 만들어집니다.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74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9분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예시 A. 매장 설치 점검 체크리스트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시범 운영 매장에 키오스크를 설치하는 날 사용할 점검 체크리스트 앱을 만들어 줘.</a:t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매장 선택: 잠실점, 부산서면점, 대전둔산점</a:t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점검 항목: 설치 전(전원, 네트워크, 설치 위치), 설치(고정, 화면, 음성), 테스트(문의 시나리오 3개, 장애 신고), 마무리(사진 촬영, 점장 확인)</a:t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항목을 체크하면 진행률이 표시되고, 매장별 체크 상태가 따로 저장되게 해 줘.</a:t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항목마다 메모 칸을 두고, 맨 아래에 점검 결과를 보고용 텍스트로 복사하는 버튼을 만들어 줘.</a:t>
            </a:r>
          </a:p>
          <a:p>
            <a:pPr algn="l">
              <a:lnSpc>
                <a:spcPct val="125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한국어로, 휴대전화에서도 보기 편하게, 흰색 배경의 단순한 디자인으로 만들어 줘.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75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9분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예시 B. 회식비 정산 계산기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팀 회식비 정산 계산기를 만들어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총액, 참석 인원, 법인카드 결제 금액을 입력하면 1인당 개인 부담 금액을 계산해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- 10원 단위 올림 여부를 선택할 수 있게 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참석자 이름을 입력하면 이름별 금액 표가 표시되고, 정산 안내 문구를 복사하는 버튼을 만들어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금액은 천 단위로 쉼표를 넣고, 한국어로, 휴대전화에서도 보기 편하게 만들어 줘.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76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9분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예시 C. 생성형 AI 보안 OX 퀴즈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'생성형 AI 보안 OX 퀴즈' 앱을 만들어 줘.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문제(정답, 해설):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1. 고객 개인정보는 이름만 지우면 개인 AI 계정에 입력해도 된다. (X, 연락처나 주소 등 다른 정보로도 개인을 알아볼 수 있음)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2. AI가 작성한 보고서의 수치는 원문 출처를 확인한 뒤 사용한다. (O)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3. 회의 녹음은 참석자 동의 없이 AI로 요약해도 된다. (X, 참석자 동의와 사내 규정 확인이 먼저)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4. 외부 공개가 허용된 자료만 노트북 소스로 추가한다. (O)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5. AI 답변에 출처가 표시되어 있으면 내용이 틀릴 수 없다. (X, 출처를 잘못 인용하는 경우도 있음)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시작 버튼을 누르면 한 문제씩 O/X로 답하고, 답을 고르면 정답과 해설을 보여 준 뒤 다음 문제로 넘어가게 해 줘. 상단에 진행 상황(예: 5문제 중 1번)을 표시하고, 100점 만점으로 점수를 계산하고, 다시 풀기 버튼을 만들어 줘. 한국어로 만들어 줘.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77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Google Sheets와 Gemini로 재고 대시보드 만들기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07_카페재고_샘플.xlsx 파일을 Google Drive에 업로드한 뒤 Google Sheets로 엽니다.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시트 오른쪽 상단의 Gemini에게 물어보기를 클릭하고 데이터 구조 정리 프롬프트를 실행합니다.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927428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94216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 앱에서 모델을 Pro로 선택하고, 대시보드 코드 작성 프롬프트에 앞에서 받은 구조표를 넣어 실행합니다.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948508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000" y="496324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시트에서 확장 프로그램 &gt; Apps Script를 클릭합니다.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78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Google Sheets와 Gemini로 재고 대시보드 만들기 (계속)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실행을 클릭해 권한을 승인합니다(고급 &gt; 프로젝트로 이동 &gt; 허용).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수정이 필요하면 Gemini에 요청한 뒤 바뀐 코드를 붙여넣고, 배포 &gt; 배포 관리 &gt; 수정 &gt; 새 버전으로 다시 배포합니다.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0000" y="5410000"/>
            <a:ext cx="10672000" cy="740000"/>
          </a:xfrm>
          <a:prstGeom prst="roundRect">
            <a:avLst>
              <a:gd name="adj" fmla="val 6000"/>
            </a:avLst>
          </a:prstGeom>
          <a:solidFill>
            <a:srgbClr val="FFF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0000" y="5500000"/>
            <a:ext cx="10152000" cy="5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중요  웹 앱의 액세스 권한을 '모든 사용자'로 설정하면 링크를 아는 사람은 누구나 볼 수 있습니다. 실제 업무 데이터는 '나만' 또는 회사 도메인 사용자로 제한하세요.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79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데이터 구조 정리 (Sheets의 Gemini)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이 스프레드시트로 웹 대시보드를 만들려고 해. 모든 시트를 분석해서 시트별로 표를 만들어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시트명 | 열 이름 | 데이터 유형(날짜, 숫자, 텍스트) | 예시 값 | 값의 종류(분류나 거래처처럼 값이 정해진 열은 전체 목록)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마지막에 시트끼리 어떤 열로 연결되는지 정리해 줘.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80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  ·  실습 3분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대시보드 코드 작성 (Gemini 앱)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188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Google Sheets와 연동되는 재고 관리 웹 대시보드를 Google Apps Script로 만들어 줘.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대시보드 제목: [한빛카페 재고 관리 대시보드]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데이터 구조: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[Sheets의 Gemini가 작성한 구조표 붙여넣기]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요구 사항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파일은 Code.gs와 Index.html 두 개로 만들고, doGet에서 Index를 불러와 줘.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상단 요약: 전체 품목 수, 재고 부족 품목 수(현재고가 안전재고보다 적은 품목), 이번 달 입고·출고 수량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재고 부족 품목 수를 클릭하면 해당 품목 목록과 최근 30일 사용량을 보여 줘.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품목별 현재고 표에 분류 필터와 검색을 넣고, 재고 부족 품목은 빨간색으로 표시해 줘.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- 7일, 30일, 이번 달 단위로 입출고 추이 그래프를 보여 줘.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시트 데이터를 바꾸면 새로고침했을 때 반영되게 해 줘.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휴대전화에서도 보기 편한 밝은 디자인으로 만들어 줘.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붙여넣기만 하면 되도록 전체 코드를 생략 없이 작성해 줘.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81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4장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확인할 내용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950000"/>
            <a:ext cx="380000" cy="380000"/>
          </a:xfrm>
          <a:prstGeom prst="ellipse">
            <a:avLst/>
          </a:prstGeom>
          <a:solidFill>
            <a:srgbClr val="E6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0000" y="196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견적서에서 부가세 표기, 최소 주문 수량, 영업일 납기를 직접 확인했습니다.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670000"/>
            <a:ext cx="380000" cy="380000"/>
          </a:xfrm>
          <a:prstGeom prst="ellipse">
            <a:avLst/>
          </a:prstGeom>
          <a:solidFill>
            <a:srgbClr val="E6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0000" y="268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품의서를 Canvas에서 다듬고 Google Docs로 내보냈습니다.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390000"/>
            <a:ext cx="380000" cy="380000"/>
          </a:xfrm>
          <a:prstGeom prst="ellipse">
            <a:avLst/>
          </a:prstGeom>
          <a:solidFill>
            <a:srgbClr val="E6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60000" y="340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슬라이드를 PPTX로 내려받았습니다.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760000" y="4110000"/>
            <a:ext cx="380000" cy="380000"/>
          </a:xfrm>
          <a:prstGeom prst="ellipse">
            <a:avLst/>
          </a:prstGeom>
          <a:solidFill>
            <a:srgbClr val="E6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60000" y="412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대시보드의 숫자를 원본 표와 2~3곳 대조했습니다.</a:t>
            </a:r>
          </a:p>
        </p:txBody>
      </p:sp>
      <p:sp>
        <p:nvSpPr>
          <p:cNvPr id="14" name="Oval 13"/>
          <p:cNvSpPr/>
          <p:nvPr/>
        </p:nvSpPr>
        <p:spPr>
          <a:xfrm>
            <a:off x="760000" y="4830000"/>
            <a:ext cx="380000" cy="380000"/>
          </a:xfrm>
          <a:prstGeom prst="ellipse">
            <a:avLst/>
          </a:prstGeom>
          <a:solidFill>
            <a:srgbClr val="E6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188038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60000" y="484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업무용 앱을 하나 만들고 공유 링크를 만들었습니다.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82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007B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0000" y="1500000"/>
            <a:ext cx="5600000" cy="1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5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정리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2900000"/>
            <a:ext cx="5600000" cy="1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에이전트 기능 소개와 업무 적용 계획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0000" y="4500000"/>
            <a:ext cx="5600000" cy="9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작업(Tasks) 모드와 예약된 작업 알아보기, 일을 맡기는 지시서 쓰기, 내 업무 적용 계획 세우기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0000" y="5500000"/>
            <a:ext cx="5600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17:15~17:30  ·  15분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0000" y="1550000"/>
            <a:ext cx="4532000" cy="4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이 장의 순서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0000" y="20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설명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0000" y="20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채팅에서 작업으로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900000" y="25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00000" y="26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60000" y="26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실습. 일을 맡기는 지시서 쓰고 실행하기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900000" y="31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00000" y="32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실습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0000" y="32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실습. 내 업무 적용 계획 세우기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900000" y="37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900000" y="3850000"/>
            <a:ext cx="700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설명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60000" y="3850000"/>
            <a:ext cx="3772000" cy="3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정리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900000" y="4350000"/>
            <a:ext cx="4532000" cy="0"/>
          </a:xfrm>
          <a:prstGeom prst="line">
            <a:avLst/>
          </a:prstGeom>
          <a:ln w="9525">
            <a:solidFill>
              <a:srgbClr val="EAEA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83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마무리  ·  설명 4분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채팅에서 작업으로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1800000"/>
            <a:ext cx="10672000" cy="7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채팅은 묻고 바로 답을 받는 방식입니다. 작업(Tasks)은 목표를 주면 Gemini가 계획을 세우고 Gmail, 캘린더, Drive, 문서, 시트를 직접 실행해 결과 파일이나 일정을 만들어 냅니다…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0000" y="2650000"/>
          <a:ext cx="10671999" cy="17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93981"/>
                <a:gridCol w="4587962"/>
                <a:gridCol w="3790056"/>
              </a:tblGrid>
              <a:tr h="350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기능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필요한 요금제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채팅 + 연결된 앱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@Gmail, @Drive, 캘린더로 메일 요약, 답장 초안, 일정 등록을 한 단계씩 진행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무료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예약된 작업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"매주 월요일 오전 8시에 ○○해 줘"처럼 정해진 시간에 반복 실행. 설정 &gt; 예약된 작업에서 관리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AI Plus 이상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작업 (구 Spark)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입력창 아래 채팅 / 작업 전환. 여러 단계를 스스로 실행하고, 시간이나 특정 메일 수신을 조건으로 반복 실행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AI Pro 이상, 개인 계정, 베타 (국가별 순차 제공)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Gemini 에이전트 (기업용)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Workspace에서 업무를 위임받는 기업용 에이전트 (10월 9일 발표)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Gemini Enterprise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84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마무리  ·  실습 7분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실습. 일을 맡기는 지시서 쓰고 실행하기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885268"/>
            <a:ext cx="440000" cy="440000"/>
          </a:xfrm>
          <a:prstGeom prst="ellipse">
            <a:avLst/>
          </a:prstGeom>
          <a:solidFill>
            <a:srgbClr val="007B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190000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아래 업무 지시서 예시를 참고해 내 업무 하나로 지시서를 씁니다.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906348"/>
            <a:ext cx="440000" cy="440000"/>
          </a:xfrm>
          <a:prstGeom prst="ellipse">
            <a:avLst/>
          </a:prstGeom>
          <a:solidFill>
            <a:srgbClr val="007B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000" y="292108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Gemini 채팅에서 @Gmail, @Drive 등을 붙여 지시서를 실행합니다.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927428"/>
            <a:ext cx="440000" cy="440000"/>
          </a:xfrm>
          <a:prstGeom prst="ellipse">
            <a:avLst/>
          </a:prstGeom>
          <a:solidFill>
            <a:srgbClr val="007B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942160"/>
            <a:ext cx="10032000" cy="1021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결과가 괜찮으면 "이 지시서를 스킬로 저장해 줘"라고 요청해 다음에도 한 줄로 불러 씁니다.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0000" y="5410000"/>
            <a:ext cx="10672000" cy="740000"/>
          </a:xfrm>
          <a:prstGeom prst="roundRect">
            <a:avLst>
              <a:gd name="adj" fmla="val 6000"/>
            </a:avLst>
          </a:prstGeom>
          <a:solidFill>
            <a:srgbClr val="E6F4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0000" y="5500000"/>
            <a:ext cx="10152000" cy="58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무료 계정이라면  무료 계정은 작업 모드와 예약된 작업을 쓸 수 없지만, 위 지시서를 채팅에서 실행하고 스킬로 저장해 두면 매주 한 줄로 같은 일을 시킬 수 있습니다.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85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마무리  ·  실습 7분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업무 지시서 예시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007B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[목적] 다음 주 키오스크 PoC 점검 회의를 준비하려고 해.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[조건] 다음 주 화요일~목요일 오후 중 1시간. 참석자는 박서연, 이도윤, 최하은. 메일은 보내지 말고 초안으로만 저장해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[도구] 내 캘린더에서 빈 시간을 찾고, Drive의 '킥오프 회의 결과' 문서를 참고해 줘.</a:t>
            </a:r>
          </a:p>
          <a:p>
            <a:pPr algn="l">
              <a:lnSpc>
                <a:spcPct val="125000"/>
              </a:lnSpc>
            </a:pPr>
            <a:r>
              <a:rPr sz="24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[산출물] 1) 후보 시간 2개 2) 안건 3가지 3) 참석자 안내 메일 초안. 실행 전에 계획을 먼저 보여 줘.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86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마무리  ·  실습 2분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프롬프트  ·  업무 적용 계획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0000" y="1800000"/>
            <a:ext cx="10672000" cy="4250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0000" y="1800000"/>
            <a:ext cx="80000" cy="4250000"/>
          </a:xfrm>
          <a:prstGeom prst="rect">
            <a:avLst/>
          </a:prstGeom>
          <a:solidFill>
            <a:srgbClr val="007B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000" y="2000000"/>
            <a:ext cx="9952000" cy="385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내 업무에 AI를 적용할 계획을 세우려고 해. 아래 질문을 한 번에 하나씩 물어보고, 내가 모두 답하면 정리해 줘.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1. 직무와 주요 업무 3가지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2. 매주 반복하는 업무와 걸리는 시간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3. 가장 시간이 많이 드는 문서 작업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4. 자주 보는 자료(메일, 엑셀, 보고서, 웹 등)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5. 회사에서 AI에 입력하면 안 되는 정보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/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답변이 끝나면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AI에 맡길 업무 3가지를 표로 정리해 줘: 업무 | 사용할 기능(채팅, 스킬, Deep Research, Notebook, Canvas, 예약된 작업, 작업) | 무료로 가능한지 | 예상 절감 시간 | 주의할 점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첫 번째 업무에 바로 쓸 수 있는 지시서(목적·조건·도구·산출물)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- 다음 주에 실행할 3단계 계획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87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마무리  ·  설명 2분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정리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0000" y="1800000"/>
            <a:ext cx="10672000" cy="7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강의에서 사용한 프롬프트는 프롬프트 모음에, 교안 PDF와 실습 자료는 자료실에 있습니다.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0000" y="2650000"/>
          <a:ext cx="10671998" cy="17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494753"/>
                <a:gridCol w="2633350"/>
                <a:gridCol w="1108779"/>
                <a:gridCol w="4435116"/>
              </a:tblGrid>
              <a:tr h="3500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업무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사용할 기능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무료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기억할 점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메일, 회의록, 기획안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채팅, 파일 만들기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첫 문장에 결과물 형식, 파일은 형식을 이름으로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숫자 자료 분석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채팅에 엑셀 첨부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사실과 추정을 나눠 달라고 요청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매주 반복하는 업무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스킬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결과가 괜찮은 대화를 스킬로 저장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350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여러 자료 조사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Deep Research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계획서를 고친 뒤 시작, 수치는 원문 확인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88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마무리  ·  설명 2분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정리 (계속)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0000" y="1850000"/>
          <a:ext cx="10671998" cy="2150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31868"/>
                <a:gridCol w="2462769"/>
                <a:gridCol w="938197"/>
                <a:gridCol w="4339164"/>
              </a:tblGrid>
              <a:tr h="5375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업무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사용할 기능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무료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737373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기억할 점</a:t>
                      </a:r>
                    </a:p>
                  </a:txBody>
                  <a:tcPr marL="110000" marR="110000" marT="60000" marB="60000">
                    <a:solidFill>
                      <a:srgbClr val="F5F5F5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내 자료 분석, 발표 준비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Gemini Notebook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필요한 소스만 선택, 출처 번호 확인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보고서 완성, 대시보드, 업무용 앱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Canvas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가능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고칠 점은 모아서 한 번에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  <a:tr h="537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정해진 시간의 반복 작업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예약된 작업 / 작업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1717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AI Plus / AI Pro 이상, 초안 저장부터 시작</a:t>
                      </a:r>
                    </a:p>
                  </a:txBody>
                  <a:tcPr marL="110000" marR="110000" marT="60000" marB="60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6330000"/>
            <a:ext cx="8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INNOSIGHT 특강  |  구글 AI 플랫폼 활용법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2000" y="6330000"/>
            <a:ext cx="1000000" cy="3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1100" b="0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89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520000"/>
            <a:ext cx="10672000" cy="34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마무리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860000"/>
            <a:ext cx="10672000" cy="8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확인할 내용</a:t>
            </a:r>
          </a:p>
        </p:txBody>
      </p:sp>
      <p:sp>
        <p:nvSpPr>
          <p:cNvPr id="6" name="Oval 5"/>
          <p:cNvSpPr/>
          <p:nvPr/>
        </p:nvSpPr>
        <p:spPr>
          <a:xfrm>
            <a:off x="760000" y="1950000"/>
            <a:ext cx="380000" cy="380000"/>
          </a:xfrm>
          <a:prstGeom prst="ellipse">
            <a:avLst/>
          </a:prstGeom>
          <a:solidFill>
            <a:srgbClr val="E0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0000" y="196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목적·조건·도구·산출물이 모두 들어간 지시서를 썼습니다.</a:t>
            </a:r>
          </a:p>
        </p:txBody>
      </p:sp>
      <p:sp>
        <p:nvSpPr>
          <p:cNvPr id="8" name="Oval 7"/>
          <p:cNvSpPr/>
          <p:nvPr/>
        </p:nvSpPr>
        <p:spPr>
          <a:xfrm>
            <a:off x="760000" y="2670000"/>
            <a:ext cx="380000" cy="380000"/>
          </a:xfrm>
          <a:prstGeom prst="ellipse">
            <a:avLst/>
          </a:prstGeom>
          <a:solidFill>
            <a:srgbClr val="E0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0000" y="268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지시서를 채팅으로 실행하고 스킬로 저장했습니다.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760000" y="3390000"/>
            <a:ext cx="380000" cy="380000"/>
          </a:xfrm>
          <a:prstGeom prst="ellipse">
            <a:avLst/>
          </a:prstGeom>
          <a:solidFill>
            <a:srgbClr val="E0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007B83"/>
                </a:solidFill>
                <a:latin typeface="맑은 고딕"/>
                <a:ea typeface="맑은 고딕"/>
                <a:cs typeface="맑은 고딕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60000" y="3400000"/>
            <a:ext cx="10072000" cy="56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업무 적용 계획 프롬프트를 저장해 두었습니다.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0000" y="2300000"/>
            <a:ext cx="10672000" cy="10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5400" b="1">
                <a:solidFill>
                  <a:srgbClr val="171717"/>
                </a:solidFill>
                <a:latin typeface="맑은 고딕"/>
                <a:ea typeface="맑은 고딕"/>
                <a:cs typeface="맑은 고딕"/>
              </a:rPr>
              <a:t>감사합니다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0000" y="3500000"/>
            <a:ext cx="10672000" cy="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>
                <a:solidFill>
                  <a:srgbClr val="737373"/>
                </a:solidFill>
                <a:latin typeface="맑은 고딕"/>
                <a:ea typeface="맑은 고딕"/>
                <a:cs typeface="맑은 고딕"/>
              </a:rPr>
              <a:t>교안, 프롬프트, 실습 자료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0000" y="3950000"/>
            <a:ext cx="10672000" cy="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0B57D0"/>
                </a:solidFill>
                <a:latin typeface="맑은 고딕"/>
                <a:ea typeface="맑은 고딕"/>
                <a:cs typeface="맑은 고딕"/>
              </a:rPr>
              <a:t>innosight.lotte-lit.app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000" y="4800000"/>
            <a:ext cx="10672000" cy="500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404040"/>
                </a:solidFill>
                <a:latin typeface="맑은 고딕"/>
                <a:ea typeface="맑은 고딕"/>
                <a:cs typeface="맑은 고딕"/>
              </a:rPr>
              <a:t>이번 주에 반복하는 업무 하나를 스킬로 만들어 보세요.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